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353" r:id="rId6"/>
    <p:sldId id="455" r:id="rId7"/>
    <p:sldId id="456" r:id="rId8"/>
    <p:sldId id="457" r:id="rId9"/>
    <p:sldId id="458" r:id="rId10"/>
    <p:sldId id="459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DDDDD"/>
    <a:srgbClr val="000066"/>
    <a:srgbClr val="4D4D4D"/>
    <a:srgbClr val="EAEAEA"/>
    <a:srgbClr val="EA0000"/>
    <a:srgbClr val="D6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38" autoAdjust="0"/>
    <p:restoredTop sz="65000" autoAdjust="0"/>
  </p:normalViewPr>
  <p:slideViewPr>
    <p:cSldViewPr snapToGrid="0">
      <p:cViewPr varScale="1">
        <p:scale>
          <a:sx n="65" d="100"/>
          <a:sy n="65" d="100"/>
        </p:scale>
        <p:origin x="14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150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>
            <a:lvl1pPr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1"/>
            <a:ext cx="3038160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9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b" anchorCtr="0" compatLnSpc="1">
            <a:prstTxWarp prst="textNoShape">
              <a:avLst/>
            </a:prstTxWarp>
          </a:bodyPr>
          <a:lstStyle>
            <a:lvl1pPr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2859"/>
            <a:ext cx="3038160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pPr>
              <a:defRPr/>
            </a:pPr>
            <a:fld id="{D00CA75C-9894-433C-836E-994CA49E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46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>
            <a:lvl1pPr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84" y="4416430"/>
            <a:ext cx="5139034" cy="41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9"/>
            <a:ext cx="3038161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b" anchorCtr="0" compatLnSpc="1">
            <a:prstTxWarp prst="textNoShape">
              <a:avLst/>
            </a:prstTxWarp>
          </a:bodyPr>
          <a:lstStyle>
            <a:lvl1pPr defTabSz="93187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2859"/>
            <a:ext cx="3038160" cy="46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8" rIns="93157" bIns="46578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pPr>
              <a:defRPr/>
            </a:pPr>
            <a:fld id="{1D6D4537-E542-404A-86B1-7C1558AEE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63550" indent="-1698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E0A32-70A0-45B4-9EF3-7A3531250DF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26FBFD-597D-4F47-9A26-3FF862FB355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12FC8-EA3A-4E32-BF29-B37AAA522ED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262FE8-1628-4EC0-BC13-C7AADCFAB79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 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052A5A-2D14-42A7-8BEE-FEBC68CC402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 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08CAF8-870F-4D50-8F0A-70CB1A74C76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51375" cy="348932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74" y="4414831"/>
            <a:ext cx="5145454" cy="4186258"/>
          </a:xfrm>
          <a:noFill/>
          <a:ln/>
        </p:spPr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381000" y="1325563"/>
            <a:ext cx="8686800" cy="76200"/>
            <a:chOff x="274320" y="1173480"/>
            <a:chExt cx="8686800" cy="76200"/>
          </a:xfrm>
        </p:grpSpPr>
        <p:sp>
          <p:nvSpPr>
            <p:cNvPr id="3" name="Line 7"/>
            <p:cNvSpPr>
              <a:spLocks noChangeShapeType="1"/>
            </p:cNvSpPr>
            <p:nvPr/>
          </p:nvSpPr>
          <p:spPr bwMode="auto">
            <a:xfrm>
              <a:off x="350520" y="1173480"/>
              <a:ext cx="8534400" cy="0"/>
            </a:xfrm>
            <a:prstGeom prst="line">
              <a:avLst/>
            </a:pr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  <p:sp>
          <p:nvSpPr>
            <p:cNvPr id="4" name="Line 8"/>
            <p:cNvSpPr>
              <a:spLocks noChangeShapeType="1"/>
            </p:cNvSpPr>
            <p:nvPr/>
          </p:nvSpPr>
          <p:spPr bwMode="auto">
            <a:xfrm>
              <a:off x="274320" y="1249680"/>
              <a:ext cx="8686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</p:grpSp>
      <p:pic>
        <p:nvPicPr>
          <p:cNvPr id="5" name="Picture 9" descr="TF 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425" y="128588"/>
            <a:ext cx="9429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3E58F-6912-40FF-A979-F6988F6B1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E56A5-E503-4CB0-9114-ACD835DB3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7650"/>
            <a:ext cx="2120900" cy="6146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47650"/>
            <a:ext cx="6215063" cy="6146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3FDAA-1B5E-4C6E-BAA6-0F63F2172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32C18-9985-4947-B089-295DEEB1E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D390E-0F41-47C1-ABC2-79782C862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AC0B9-3934-45F2-BCB4-28897BAE6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23988"/>
            <a:ext cx="4165600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423988"/>
            <a:ext cx="4165600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A4D28-663F-4664-A0EB-13D9059E9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63970-80FE-42CA-9FA3-199A2E68B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F266C-7921-4123-BDB9-D0C90EFD5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D3EEE-6811-4A13-ACF7-C7D1DF5DA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7DBB-40A2-47B4-B1A2-52500876F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91169-AC6B-4BAF-BC1F-9369B000A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3963" y="247650"/>
            <a:ext cx="76454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23988"/>
            <a:ext cx="8483600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72488" y="6604000"/>
            <a:ext cx="6715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C653AE0C-DF1A-4384-8887-0C1701824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9" name="Group 9"/>
          <p:cNvGrpSpPr>
            <a:grpSpLocks/>
          </p:cNvGrpSpPr>
          <p:nvPr userDrawn="1"/>
        </p:nvGrpSpPr>
        <p:grpSpPr bwMode="auto">
          <a:xfrm>
            <a:off x="228600" y="1073150"/>
            <a:ext cx="8686800" cy="76200"/>
            <a:chOff x="274320" y="1173480"/>
            <a:chExt cx="8686800" cy="76200"/>
          </a:xfrm>
        </p:grpSpPr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350520" y="1173480"/>
              <a:ext cx="8534400" cy="0"/>
            </a:xfrm>
            <a:prstGeom prst="line">
              <a:avLst/>
            </a:pr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74320" y="1249680"/>
              <a:ext cx="8686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</p:grpSp>
      <p:pic>
        <p:nvPicPr>
          <p:cNvPr id="2" name="Picture 18" descr="TF Seal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8275" y="157163"/>
            <a:ext cx="855663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6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 i="1">
          <a:solidFill>
            <a:srgbClr val="000066"/>
          </a:solidFill>
          <a:latin typeface="Arial" charset="0"/>
          <a:cs typeface="Times New Roman" pitchFamily="18" charset="0"/>
        </a:defRPr>
      </a:lvl9pPr>
    </p:titleStyle>
    <p:bodyStyle>
      <a:lvl1pPr marL="290513" indent="-2905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sz="1600" b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9"/>
          <p:cNvGrpSpPr>
            <a:grpSpLocks/>
          </p:cNvGrpSpPr>
          <p:nvPr/>
        </p:nvGrpSpPr>
        <p:grpSpPr bwMode="auto">
          <a:xfrm>
            <a:off x="228600" y="1311275"/>
            <a:ext cx="8686800" cy="76200"/>
            <a:chOff x="274320" y="1173480"/>
            <a:chExt cx="8686800" cy="76200"/>
          </a:xfrm>
        </p:grpSpPr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350520" y="1173480"/>
              <a:ext cx="8534400" cy="0"/>
            </a:xfrm>
            <a:prstGeom prst="line">
              <a:avLst/>
            </a:pr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74320" y="1249680"/>
              <a:ext cx="8686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latin typeface="Arial" charset="0"/>
                <a:cs typeface="+mn-cs"/>
              </a:endParaRPr>
            </a:p>
          </p:txBody>
        </p:sp>
      </p:grp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50813" y="6446838"/>
            <a:ext cx="10810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00CC00"/>
                </a:solidFill>
                <a:latin typeface="+mn-lt"/>
              </a:rPr>
              <a:t>Unclassified</a:t>
            </a:r>
          </a:p>
        </p:txBody>
      </p:sp>
      <p:pic>
        <p:nvPicPr>
          <p:cNvPr id="4100" name="Picture 10" descr="TF Se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087563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itle 1"/>
          <p:cNvSpPr>
            <a:spLocks/>
          </p:cNvSpPr>
          <p:nvPr/>
        </p:nvSpPr>
        <p:spPr bwMode="auto">
          <a:xfrm>
            <a:off x="495300" y="269875"/>
            <a:ext cx="81534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>
                <a:latin typeface="Arial" charset="0"/>
              </a:rPr>
              <a:t>Enlisted Manning Inquiry Report</a:t>
            </a:r>
            <a:endParaRPr lang="en-US" b="1" dirty="0">
              <a:latin typeface="Arial" charset="0"/>
            </a:endParaRPr>
          </a:p>
        </p:txBody>
      </p:sp>
      <p:sp>
        <p:nvSpPr>
          <p:cNvPr id="4102" name="Subtitle 2"/>
          <p:cNvSpPr>
            <a:spLocks/>
          </p:cNvSpPr>
          <p:nvPr/>
        </p:nvSpPr>
        <p:spPr bwMode="auto">
          <a:xfrm>
            <a:off x="0" y="4699000"/>
            <a:ext cx="91440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56BD8-A9F3-4B0D-89BC-BCF06905532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147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6148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6149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1889125" y="0"/>
            <a:ext cx="5451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Arial" charset="0"/>
                <a:cs typeface="Courier New" pitchFamily="49" charset="0"/>
              </a:rPr>
              <a:t>ENLISTED MANNING INQUIRY </a:t>
            </a:r>
          </a:p>
          <a:p>
            <a:pPr algn="ctr"/>
            <a:r>
              <a:rPr lang="en-US" sz="2800" b="1">
                <a:latin typeface="Arial" charset="0"/>
                <a:cs typeface="Courier New" pitchFamily="49" charset="0"/>
              </a:rPr>
              <a:t>REPORT (EMIR) </a:t>
            </a:r>
          </a:p>
        </p:txBody>
      </p:sp>
      <p:sp>
        <p:nvSpPr>
          <p:cNvPr id="6153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65471" y="1524000"/>
            <a:ext cx="8731045" cy="4817806"/>
          </a:xfrm>
        </p:spPr>
        <p:txBody>
          <a:bodyPr anchor="t" anchorCtr="0"/>
          <a:lstStyle/>
          <a:p>
            <a:pPr algn="l" eaLnBrk="1" hangingPunct="1"/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Reference:  MILPERSMAN 1306-108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Used to notify the TYCOM and other manning stakeholders of </a:t>
            </a:r>
            <a:r>
              <a:rPr lang="en-US" sz="2400" b="0" i="0" u="sng" dirty="0">
                <a:solidFill>
                  <a:srgbClr val="FF3300"/>
                </a:solidFill>
                <a:cs typeface="Courier New" pitchFamily="49" charset="0"/>
              </a:rPr>
              <a:t>SIGNIFICANT</a:t>
            </a:r>
            <a:r>
              <a:rPr lang="en-US" sz="2400" b="0" i="0" dirty="0">
                <a:cs typeface="Courier New" pitchFamily="49" charset="0"/>
              </a:rPr>
              <a:t> </a:t>
            </a: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enlisted manning concerns</a:t>
            </a:r>
            <a:br>
              <a:rPr lang="en-US" sz="2400" b="0" i="0" dirty="0">
                <a:cs typeface="Courier New" pitchFamily="49" charset="0"/>
              </a:rPr>
            </a:br>
            <a:br>
              <a:rPr lang="en-US" sz="2400" b="0" i="0" dirty="0">
                <a:cs typeface="Courier New" pitchFamily="49" charset="0"/>
              </a:rPr>
            </a:br>
            <a:br>
              <a:rPr lang="en-US" sz="2400" b="0" i="0" dirty="0"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Do NOT submit an EMIR until the member is a permanent loss from the activity.  The loss entry will generate the requisition.</a:t>
            </a:r>
            <a:endParaRPr lang="en-US" sz="2400" b="0" i="0" dirty="0">
              <a:cs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B92A98-C04C-4391-BC60-7256CA8BFD1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1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7172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7173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1562100" y="361950"/>
            <a:ext cx="6715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charset="0"/>
                <a:cs typeface="Courier New" pitchFamily="49" charset="0"/>
              </a:rPr>
              <a:t>EMIR SUBMISSION REASONS</a:t>
            </a:r>
          </a:p>
        </p:txBody>
      </p:sp>
      <p:sp>
        <p:nvSpPr>
          <p:cNvPr id="7177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26141" y="1295400"/>
            <a:ext cx="8731045" cy="5333999"/>
          </a:xfrm>
        </p:spPr>
        <p:txBody>
          <a:bodyPr anchor="t" anchorCtr="0"/>
          <a:lstStyle/>
          <a:p>
            <a:pPr algn="l" eaLnBrk="1" hangingPunct="1"/>
            <a:br>
              <a:rPr lang="en-US" sz="12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Unplanned Loss:  HUMS, Death, Immediate AVAILS, Pregnancy, LIMDU, Disqualifications, etc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 - Command has member not reenlisting prior to PRD and separation intentions have not been submitted via CWAY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       </a:t>
            </a:r>
            <a:r>
              <a:rPr lang="en-US" sz="1600" b="0" i="0" dirty="0">
                <a:solidFill>
                  <a:schemeClr val="tx1"/>
                </a:solidFill>
                <a:cs typeface="Courier New" pitchFamily="49" charset="0"/>
              </a:rPr>
              <a:t>- Should coincide with NAVPERS1306/7 submission to detailer so that PRD can be adjusted accordingly 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16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In the opinion of the Commanding Officer, the personnel shortage has a </a:t>
            </a:r>
            <a:r>
              <a:rPr lang="en-US" sz="2400" b="0" i="0" u="sng" dirty="0">
                <a:solidFill>
                  <a:schemeClr val="tx1"/>
                </a:solidFill>
                <a:cs typeface="Courier New" pitchFamily="49" charset="0"/>
              </a:rPr>
              <a:t>significant</a:t>
            </a: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 effect on unit readiness</a:t>
            </a:r>
            <a:br>
              <a:rPr lang="en-US" sz="2000" b="0" i="0" dirty="0">
                <a:solidFill>
                  <a:schemeClr val="tx1"/>
                </a:solidFill>
                <a:cs typeface="Courier New" pitchFamily="49" charset="0"/>
              </a:rPr>
            </a:br>
            <a:endParaRPr lang="en-US" sz="1600" b="0" i="0" dirty="0">
              <a:solidFill>
                <a:schemeClr val="tx1"/>
              </a:solidFill>
              <a:cs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79FE5-5000-424C-BFCA-F8568B694B5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195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8196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8197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2444750" y="0"/>
            <a:ext cx="44069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 b="1">
              <a:latin typeface="Arial" charset="0"/>
              <a:cs typeface="Courier New" pitchFamily="49" charset="0"/>
            </a:endParaRPr>
          </a:p>
          <a:p>
            <a:pPr algn="ctr"/>
            <a:r>
              <a:rPr lang="en-US" sz="2800" b="1">
                <a:latin typeface="Arial" charset="0"/>
                <a:cs typeface="Courier New" pitchFamily="49" charset="0"/>
              </a:rPr>
              <a:t>EMIR CONSIDERATIONS</a:t>
            </a:r>
          </a:p>
        </p:txBody>
      </p:sp>
      <p:sp>
        <p:nvSpPr>
          <p:cNvPr id="820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9271" y="1136446"/>
            <a:ext cx="8866239" cy="5594554"/>
          </a:xfrm>
        </p:spPr>
        <p:txBody>
          <a:bodyPr/>
          <a:lstStyle/>
          <a:p>
            <a:pPr algn="l" eaLnBrk="1" hangingPunct="1"/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Current Onboard (COB) or Projected Onboard (POB) manning or closed loop/transitory NEC code meets the following criteria: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   (a) rating supervisory shortfall of less than 70% manned, or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   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   (b) gapped 1 of 1 authorized billets leading to readiness impact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COB or POB manning for the Critical NEC (CNEC does not meet approved Defense Readiness Reporting System – Navy (DRRS-N) CNEC threshold. 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endParaRPr lang="en-US" sz="2400" b="0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DDC5-702F-48C8-8DF3-8561A35967B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219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9220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9221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240088" y="0"/>
            <a:ext cx="27955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 b="1">
              <a:latin typeface="Arial" charset="0"/>
              <a:cs typeface="Courier New" pitchFamily="49" charset="0"/>
            </a:endParaRPr>
          </a:p>
          <a:p>
            <a:pPr algn="ctr"/>
            <a:r>
              <a:rPr lang="en-US" sz="2800" b="1">
                <a:latin typeface="Arial" charset="0"/>
                <a:cs typeface="Courier New" pitchFamily="49" charset="0"/>
              </a:rPr>
              <a:t>EMIR MISUSES</a:t>
            </a:r>
          </a:p>
        </p:txBody>
      </p:sp>
      <p:sp>
        <p:nvSpPr>
          <p:cNvPr id="9225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67149" y="1189703"/>
            <a:ext cx="8868696" cy="5338916"/>
          </a:xfrm>
        </p:spPr>
        <p:txBody>
          <a:bodyPr/>
          <a:lstStyle/>
          <a:p>
            <a:pPr algn="l" eaLnBrk="1" hangingPunct="1"/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EMIR should NOT to be used to report unplanned losses of personnel who do NOT have a significant effect on unit readiness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Reporting personnel shortfalls that do not have a significant effect or impact on unit readiness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Reporting personnel that are planned losses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NEC discrepancies for members who could attend a course of instruction taught locally or may be acquired by OJT 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Submission of repetitive EMIRs for same issue</a:t>
            </a:r>
            <a:br>
              <a:rPr lang="en-US" sz="2000" b="0" dirty="0"/>
            </a:br>
            <a:endParaRPr lang="en-US" sz="2000" b="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16E8D-6CA0-48C6-9B7B-D5751C99371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0243" name="Rectangle 2" descr="Outlined diamond"/>
          <p:cNvSpPr>
            <a:spLocks noChangeArrowheads="1"/>
          </p:cNvSpPr>
          <p:nvPr/>
        </p:nvSpPr>
        <p:spPr bwMode="auto">
          <a:xfrm>
            <a:off x="5526088" y="255428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10244" name="Rectangle 3" descr="Outlined diamond"/>
          <p:cNvSpPr>
            <a:spLocks noChangeArrowheads="1"/>
          </p:cNvSpPr>
          <p:nvPr/>
        </p:nvSpPr>
        <p:spPr bwMode="auto">
          <a:xfrm>
            <a:off x="5516563" y="270986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10245" name="Rectangle 4" descr="Outlined diamond"/>
          <p:cNvSpPr>
            <a:spLocks noChangeArrowheads="1"/>
          </p:cNvSpPr>
          <p:nvPr/>
        </p:nvSpPr>
        <p:spPr bwMode="auto">
          <a:xfrm>
            <a:off x="5527675" y="28654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5508625" y="4427538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5505450" y="4583113"/>
            <a:ext cx="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sz="1000">
              <a:latin typeface="Comic Sans MS" pitchFamily="66" charset="0"/>
            </a:endParaRP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1485900" y="323850"/>
            <a:ext cx="6734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charset="0"/>
                <a:cs typeface="Courier New" pitchFamily="49" charset="0"/>
              </a:rPr>
              <a:t>EMIR MESSAGE FORMAT</a:t>
            </a:r>
          </a:p>
        </p:txBody>
      </p:sp>
      <p:sp>
        <p:nvSpPr>
          <p:cNvPr id="1024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75303" y="1278194"/>
            <a:ext cx="8622891" cy="5132438"/>
          </a:xfrm>
        </p:spPr>
        <p:txBody>
          <a:bodyPr/>
          <a:lstStyle/>
          <a:p>
            <a:pPr algn="l" eaLnBrk="1" hangingPunct="1"/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ALFA: Rate/Closed Loop NEC of manning concern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BRAVO: Rate or Closed Loop/Transitory NEC manning requirements from the latest manning profile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CHARLIE: Explanation of difference from Current Onboard (COB) and Actual</a:t>
            </a:r>
            <a:r>
              <a:rPr lang="en-US" sz="2400" b="0" i="0" dirty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COB (ACOB)</a:t>
            </a: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b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</a:br>
            <a:r>
              <a:rPr lang="en-US" sz="2400" b="0" i="0" dirty="0">
                <a:solidFill>
                  <a:schemeClr val="tx1"/>
                </a:solidFill>
                <a:cs typeface="Courier New" pitchFamily="49" charset="0"/>
              </a:rPr>
              <a:t>- DELTA: Detailed CO’s comments</a:t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A0EBDAAA155419E94FF70BDDA3F4A" ma:contentTypeVersion="2" ma:contentTypeDescription="Create a new document." ma:contentTypeScope="" ma:versionID="1306089787f286cb1f05b8b44272d10a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85D12F-5ED2-4256-878F-5372FBE527B4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10f1aa0a-179b-49cb-8a72-3a924897e10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95DC188-15A6-4012-B7EF-9E34D1C74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701CFA-CD31-4510-9ABE-EC39CBB2D4A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217057D-E7FB-450B-8E9E-46B1E7915F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0f1aa0a-179b-49cb-8a72-3a924897e1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10069</TotalTime>
  <Words>399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Comic Sans MS</vt:lpstr>
      <vt:lpstr>Courier New</vt:lpstr>
      <vt:lpstr>Times New Roman</vt:lpstr>
      <vt:lpstr>Wingdings</vt:lpstr>
      <vt:lpstr>Default Design</vt:lpstr>
      <vt:lpstr>PowerPoint Presentation</vt:lpstr>
      <vt:lpstr>Reference:  MILPERSMAN 1306-108   Used to notify the TYCOM and other manning stakeholders of SIGNIFICANT enlisted manning concerns   Do NOT submit an EMIR until the member is a permanent loss from the activity.  The loss entry will generate the requisition.</vt:lpstr>
      <vt:lpstr> - Unplanned Loss:  HUMS, Death, Immediate AVAILS, Pregnancy, LIMDU, Disqualifications, etc   - Command has member not reenlisting prior to PRD and separation intentions have not been submitted via CWAY        - Should coincide with NAVPERS1306/7 submission to detailer so that PRD can be adjusted accordingly   - In the opinion of the Commanding Officer, the personnel shortage has a significant effect on unit readiness </vt:lpstr>
      <vt:lpstr>- Current Onboard (COB) or Projected Onboard (POB) manning or closed loop/transitory NEC code meets the following criteria:     (a) rating supervisory shortfall of less than 70% manned, or        (b) gapped 1 of 1 authorized billets leading to readiness impact  - COB or POB manning for the Critical NEC (CNEC does not meet approved Defense Readiness Reporting System – Navy (DRRS-N) CNEC threshold.    </vt:lpstr>
      <vt:lpstr> - EMIR should NOT to be used to report unplanned losses of personnel who do NOT have a significant effect on unit readiness  - Reporting personnel shortfalls that do not have a significant effect or impact on unit readiness  - Reporting personnel that are planned losses  - NEC discrepancies for members who could attend a course of instruction taught locally or may be acquired by OJT   - Submission of repetitive EMIRs for same issue </vt:lpstr>
      <vt:lpstr>- ALFA: Rate/Closed Loop NEC of manning concern  - BRAVO: Rate or Closed Loop/Transitory NEC manning requirements from the latest manning profile  - CHARLIE: Explanation of difference from Current Onboard (COB) and Actual COB (ACOB)  - DELTA: Detailed CO’s comments 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D. Rich</dc:creator>
  <cp:lastModifiedBy>Thiel, Robin M CIV USN COMNAVPERSCOM MIL TN (USA)</cp:lastModifiedBy>
  <cp:revision>427</cp:revision>
  <dcterms:created xsi:type="dcterms:W3CDTF">2006-01-19T13:23:02Z</dcterms:created>
  <dcterms:modified xsi:type="dcterms:W3CDTF">2024-05-15T15:36:58Z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0x01010006AA0EBDAAA155419E94FF70BDDA3F4A</vt:lpwstr>
  </property>
  <property fmtid="{D5CDD505-2E9C-101B-9397-08002B2CF9AE}" pid="3" name="Order">
    <vt:r8>1700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